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672" y="1361491"/>
            <a:ext cx="8801558" cy="3333280"/>
            <a:chOff x="0" y="0"/>
            <a:chExt cx="11735410" cy="44443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932275" y="38100"/>
              <a:ext cx="8627892" cy="808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3"/>
                </a:lnSpc>
              </a:pPr>
              <a:r>
                <a:rPr lang="en-US" sz="4266">
                  <a:solidFill>
                    <a:srgbClr val="FFFFFF"/>
                  </a:solidFill>
                  <a:latin typeface="HK Grotesk Light"/>
                </a:rPr>
                <a:t>YOLO FAMILY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82907"/>
              <a:ext cx="11735410" cy="2661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109"/>
                </a:lnSpc>
              </a:pPr>
              <a:r>
                <a:rPr lang="en-US" sz="13735">
                  <a:solidFill>
                    <a:srgbClr val="FFFFFF"/>
                  </a:solidFill>
                  <a:latin typeface="HK Grotesk Medium Bold"/>
                </a:rPr>
                <a:t>YOLOV3</a:t>
              </a:r>
              <a:r>
                <a:rPr lang="en-US" sz="13735">
                  <a:solidFill>
                    <a:srgbClr val="FFFFFF"/>
                  </a:solidFill>
                  <a:latin typeface="HK Grotesk Medium Bold"/>
                </a:rPr>
                <a:t> 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09271"/>
              <a:ext cx="625974" cy="627763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28354" t="917" r="0" b="917"/>
          <a:stretch>
            <a:fillRect/>
          </a:stretch>
        </p:blipFill>
        <p:spPr>
          <a:xfrm flipH="false" flipV="false" rot="0">
            <a:off x="9144000" y="0"/>
            <a:ext cx="9144000" cy="71630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12063" y="7423006"/>
            <a:ext cx="2231757" cy="273377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3313090"/>
            <a:ext cx="7699914" cy="76999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6687" y="557878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1086" y="2343221"/>
            <a:ext cx="385081" cy="3861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57581" y="520921"/>
            <a:ext cx="9568263" cy="349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Unlike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YOLOv1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YOLOv2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, which predict the output at the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last layer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,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YOLOv3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predicts boxes at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3 different scales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as illustrated in the below image.</a:t>
            </a:r>
          </a:p>
          <a:p>
            <a:pPr algn="just">
              <a:lnSpc>
                <a:spcPts val="3508"/>
              </a:lnSpc>
            </a:pPr>
          </a:p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At each scale,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YOLOv3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uses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3 anchor boxes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predicts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 3 boxes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for any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grid cell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Each object is still only assigned to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one grid cell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in one detection tensor.</a:t>
            </a:r>
          </a:p>
          <a:p>
            <a:pPr algn="just">
              <a:lnSpc>
                <a:spcPts val="35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2546" y="532250"/>
            <a:ext cx="7663622" cy="35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0"/>
              </a:lnSpc>
            </a:pPr>
            <a:r>
              <a:rPr lang="en-US" sz="8427">
                <a:solidFill>
                  <a:srgbClr val="000000"/>
                </a:solidFill>
                <a:latin typeface="HK Grotesk Medium Bold"/>
              </a:rPr>
              <a:t>Predictions Across Scales</a:t>
            </a:r>
          </a:p>
          <a:p>
            <a:pPr>
              <a:lnSpc>
                <a:spcPts val="927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58274" y="4319109"/>
            <a:ext cx="10798615" cy="5661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6687" y="362698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1086" y="2150130"/>
            <a:ext cx="385081" cy="3861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05719" y="334123"/>
            <a:ext cx="9568263" cy="437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Features are extracted from these scales like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FPN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Several convolutional layers are added to the base feature extractor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Darknet-53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</a:t>
            </a:r>
          </a:p>
          <a:p>
            <a:pPr algn="just">
              <a:lnSpc>
                <a:spcPts val="3508"/>
              </a:lnSpc>
            </a:pPr>
          </a:p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Next, the feature map is taken from the previous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2 layers 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is upsampled by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2×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A feature map is also taken from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earlier in the network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merge it with our upsampled features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using </a:t>
            </a:r>
            <a:r>
              <a:rPr lang="en-US" sz="2698" spc="-8" u="sng">
                <a:solidFill>
                  <a:srgbClr val="E74C3A"/>
                </a:solidFill>
                <a:latin typeface="HK Grotesk Medium Bold"/>
              </a:rPr>
              <a:t>concatenation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The last of these layers predicts the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bounding box, objectness and class predictions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</a:t>
            </a:r>
          </a:p>
          <a:p>
            <a:pPr algn="just">
              <a:lnSpc>
                <a:spcPts val="35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2546" y="415452"/>
            <a:ext cx="7663622" cy="35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0"/>
              </a:lnSpc>
            </a:pPr>
            <a:r>
              <a:rPr lang="en-US" sz="8427">
                <a:solidFill>
                  <a:srgbClr val="000000"/>
                </a:solidFill>
                <a:latin typeface="HK Grotesk Medium Bold"/>
              </a:rPr>
              <a:t>Predictions Across Scales</a:t>
            </a:r>
          </a:p>
          <a:p>
            <a:pPr>
              <a:lnSpc>
                <a:spcPts val="927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32036" y="4709926"/>
            <a:ext cx="10547366" cy="55298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46687" y="362698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1086" y="2150130"/>
            <a:ext cx="385081" cy="386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961008"/>
            <a:ext cx="10587985" cy="59601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05719" y="334123"/>
            <a:ext cx="9568263" cy="393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Passing through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DarkNet-53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, the extracted feature maps are scaled to the sizes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76x76, 38x38 and 19x19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, by using strides with values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8, 16 and 32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respectively for an input size of 608. </a:t>
            </a:r>
          </a:p>
          <a:p>
            <a:pPr algn="just">
              <a:lnSpc>
                <a:spcPts val="3508"/>
              </a:lnSpc>
            </a:pPr>
          </a:p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Note that the input size of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 608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is perfectly divisible by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32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, allowing to achieve the scales just described. Therefore, the network could actually accept any input whose dimensions are a multiple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32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</a:t>
            </a:r>
          </a:p>
          <a:p>
            <a:pPr algn="just">
              <a:lnSpc>
                <a:spcPts val="35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2546" y="415452"/>
            <a:ext cx="7663622" cy="35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0"/>
              </a:lnSpc>
            </a:pPr>
            <a:r>
              <a:rPr lang="en-US" sz="8427">
                <a:solidFill>
                  <a:srgbClr val="000000"/>
                </a:solidFill>
                <a:latin typeface="HK Grotesk Medium Bold"/>
              </a:rPr>
              <a:t>Predictions Across Scales</a:t>
            </a:r>
          </a:p>
          <a:p>
            <a:pPr>
              <a:lnSpc>
                <a:spcPts val="927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040947" y="4243201"/>
            <a:ext cx="5933035" cy="481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If we use an input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416x416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a stride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32,16,8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at layers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82,94 and 106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we can get an output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13x13, 26x26 and 52x52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</a:t>
            </a:r>
          </a:p>
          <a:p>
            <a:pPr algn="just">
              <a:lnSpc>
                <a:spcPts val="3508"/>
              </a:lnSpc>
            </a:pPr>
          </a:p>
          <a:p>
            <a:pPr algn="just">
              <a:lnSpc>
                <a:spcPts val="3508"/>
              </a:lnSpc>
            </a:pP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Notice that we can detect objects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different sizes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at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different scales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Large objects 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are detected using the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smallest of scale of 13x13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and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small objects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 are detected using  the scale of </a:t>
            </a:r>
            <a:r>
              <a:rPr lang="en-US" sz="2698" spc="-8">
                <a:solidFill>
                  <a:srgbClr val="00DD5F"/>
                </a:solidFill>
                <a:latin typeface="HK Grotesk Medium Bold"/>
              </a:rPr>
              <a:t>52x52</a:t>
            </a:r>
            <a:r>
              <a:rPr lang="en-US" sz="2698" spc="-8">
                <a:solidFill>
                  <a:srgbClr val="000000"/>
                </a:solidFill>
                <a:latin typeface="HK Grotesk Medium Bold"/>
              </a:rPr>
              <a:t>.</a:t>
            </a:r>
          </a:p>
          <a:p>
            <a:pPr algn="just">
              <a:lnSpc>
                <a:spcPts val="350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3765" y="5930900"/>
            <a:ext cx="4160190" cy="435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4137" y="404743"/>
            <a:ext cx="6325734" cy="41828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4137" y="4644708"/>
            <a:ext cx="7942499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Anchor boxes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6636" y="809675"/>
            <a:ext cx="9207096" cy="1077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sz="3055" spc="-9">
                <a:solidFill>
                  <a:srgbClr val="000000"/>
                </a:solidFill>
                <a:latin typeface="HK Grotesk Medium"/>
              </a:rPr>
              <a:t>Anchor boxes describe the most recurring width/height ratios in the ground truth.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. </a:t>
            </a:r>
          </a:p>
          <a:p>
            <a:pPr algn="just">
              <a:lnSpc>
                <a:spcPts val="3972"/>
              </a:lnSpc>
            </a:pPr>
          </a:p>
          <a:p>
            <a:pPr algn="just">
              <a:lnSpc>
                <a:spcPts val="3972"/>
              </a:lnSpc>
            </a:pPr>
            <a:r>
              <a:rPr lang="en-US" sz="3055" spc="-9">
                <a:solidFill>
                  <a:srgbClr val="000000"/>
                </a:solidFill>
                <a:latin typeface="HK Grotesk Medium"/>
              </a:rPr>
              <a:t>For each scaling step </a:t>
            </a:r>
            <a:r>
              <a:rPr lang="en-US" sz="3055" spc="-9">
                <a:solidFill>
                  <a:srgbClr val="00DD5F"/>
                </a:solidFill>
                <a:latin typeface="HK Grotesk Medium Bold"/>
              </a:rPr>
              <a:t>(76x76, 38x38 and 19x19)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, three anchor boxes are extracted, for an overall of nine boxes. </a:t>
            </a:r>
          </a:p>
          <a:p>
            <a:pPr algn="just">
              <a:lnSpc>
                <a:spcPts val="3972"/>
              </a:lnSpc>
            </a:pPr>
          </a:p>
          <a:p>
            <a:pPr algn="just">
              <a:lnSpc>
                <a:spcPts val="3972"/>
              </a:lnSpc>
            </a:pPr>
            <a:r>
              <a:rPr lang="en-US" sz="3055" spc="-9">
                <a:solidFill>
                  <a:srgbClr val="000000"/>
                </a:solidFill>
                <a:latin typeface="HK Grotesk Medium"/>
              </a:rPr>
              <a:t>Anchor boxes are used at </a:t>
            </a:r>
            <a:r>
              <a:rPr lang="en-US" sz="3055" spc="-9">
                <a:solidFill>
                  <a:srgbClr val="00DD5F"/>
                </a:solidFill>
                <a:latin typeface="HK Grotesk Medium Bold"/>
              </a:rPr>
              <a:t>inference time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 to guide the definition of candidate bounding box size. In particular,</a:t>
            </a:r>
            <a:r>
              <a:rPr lang="en-US" sz="3055" spc="-9">
                <a:solidFill>
                  <a:srgbClr val="00DD5F"/>
                </a:solidFill>
                <a:latin typeface="HK Grotesk Medium"/>
              </a:rPr>
              <a:t> bounding box size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 is expressed in terms of </a:t>
            </a:r>
            <a:r>
              <a:rPr lang="en-US" sz="3055" spc="-9">
                <a:solidFill>
                  <a:srgbClr val="00DD5F"/>
                </a:solidFill>
                <a:latin typeface="HK Grotesk Medium"/>
              </a:rPr>
              <a:t>width and height ratio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 of the </a:t>
            </a:r>
            <a:r>
              <a:rPr lang="en-US" sz="3055" spc="-9">
                <a:solidFill>
                  <a:srgbClr val="00DD5F"/>
                </a:solidFill>
                <a:latin typeface="HK Grotesk Medium"/>
              </a:rPr>
              <a:t>most suitable anchor box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972"/>
              </a:lnSpc>
            </a:pPr>
          </a:p>
          <a:p>
            <a:pPr algn="just">
              <a:lnSpc>
                <a:spcPts val="3972"/>
              </a:lnSpc>
            </a:pPr>
            <a:r>
              <a:rPr lang="en-US" sz="3055" spc="-9">
                <a:solidFill>
                  <a:srgbClr val="00DD5F"/>
                </a:solidFill>
                <a:latin typeface="HK Grotesk Medium Bold"/>
              </a:rPr>
              <a:t>k-means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 clustering is used here as well to find better bounding box prior. Finally, on COCO dataset, </a:t>
            </a:r>
            <a:r>
              <a:rPr lang="en-US" sz="3055" spc="-9">
                <a:solidFill>
                  <a:srgbClr val="00DD5F"/>
                </a:solidFill>
                <a:latin typeface="HK Grotesk Medium"/>
              </a:rPr>
              <a:t>(10×13), (16×30), (33×23), (30×61), (62×45), (59×119), (116×90), (156×198), and (373×326)</a:t>
            </a:r>
            <a:r>
              <a:rPr lang="en-US" sz="3055" spc="-9">
                <a:solidFill>
                  <a:srgbClr val="000000"/>
                </a:solidFill>
                <a:latin typeface="HK Grotesk Medium"/>
              </a:rPr>
              <a:t> are used.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62492" y="76589"/>
            <a:ext cx="5125380" cy="19042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0353" y="733085"/>
            <a:ext cx="7764682" cy="54511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0469" y="6954308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Bounding box predictions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968" y="2914685"/>
            <a:ext cx="8686332" cy="569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On COCO dataset, </a:t>
            </a:r>
            <a:r>
              <a:rPr lang="en-US" sz="2855" spc="-8">
                <a:solidFill>
                  <a:srgbClr val="00DD5F"/>
                </a:solidFill>
                <a:latin typeface="HK Grotesk Medium Bold"/>
              </a:rPr>
              <a:t>3 boxes at each scales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 Therefore, the output tensor is </a:t>
            </a:r>
            <a:r>
              <a:rPr lang="en-US" sz="2855" spc="-8">
                <a:solidFill>
                  <a:srgbClr val="00DD5F"/>
                </a:solidFill>
                <a:latin typeface="HK Grotesk Medium Bold"/>
              </a:rPr>
              <a:t>N×N×[B×(4+po+C)]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, i.e. 4 bounding box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offs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et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s, 1 objectness prediction, and 80 class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p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re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di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ctions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842"/>
              </a:lnSpc>
            </a:pPr>
            <a:r>
              <a:rPr lang="en-US" sz="2955" spc="-8">
                <a:solidFill>
                  <a:srgbClr val="00DD5F"/>
                </a:solidFill>
                <a:latin typeface="HK Grotesk Medium Italics"/>
              </a:rPr>
              <a:t>B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 stands for the </a:t>
            </a:r>
            <a:r>
              <a:rPr lang="en-US" sz="2955" spc="-8">
                <a:solidFill>
                  <a:srgbClr val="000000"/>
                </a:solidFill>
                <a:latin typeface="HK Grotesk Medium Bold"/>
              </a:rPr>
              <a:t>number of bounding boxes identifiable for each image cell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. In other terms, for each cell of the image </a:t>
            </a:r>
            <a:r>
              <a:rPr lang="en-US" sz="2955" spc="-8">
                <a:solidFill>
                  <a:srgbClr val="000000"/>
                </a:solidFill>
                <a:latin typeface="HK Grotesk Medium Italics"/>
              </a:rPr>
              <a:t>YOLO v3 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tries to predict </a:t>
            </a:r>
            <a:r>
              <a:rPr lang="en-US" sz="2955" spc="-8">
                <a:solidFill>
                  <a:srgbClr val="000000"/>
                </a:solidFill>
                <a:latin typeface="HK Grotesk Medium Italics"/>
              </a:rPr>
              <a:t>B 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possible bounding boxes of belonging. In </a:t>
            </a:r>
            <a:r>
              <a:rPr lang="en-US" sz="2955" spc="-8">
                <a:solidFill>
                  <a:srgbClr val="000000"/>
                </a:solidFill>
                <a:latin typeface="HK Grotesk Medium Italics"/>
              </a:rPr>
              <a:t>YOLO v3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, </a:t>
            </a:r>
            <a:r>
              <a:rPr lang="en-US" sz="2955" spc="-8">
                <a:solidFill>
                  <a:srgbClr val="000000"/>
                </a:solidFill>
                <a:latin typeface="HK Grotesk Medium Bold Italics"/>
              </a:rPr>
              <a:t>B </a:t>
            </a:r>
            <a:r>
              <a:rPr lang="en-US" sz="2955" spc="-8">
                <a:solidFill>
                  <a:srgbClr val="000000"/>
                </a:solidFill>
                <a:latin typeface="HK Grotesk Medium Bold"/>
              </a:rPr>
              <a:t>is equal to </a:t>
            </a:r>
            <a:r>
              <a:rPr lang="en-US" sz="2955" spc="-8">
                <a:solidFill>
                  <a:srgbClr val="00DD5F"/>
                </a:solidFill>
                <a:latin typeface="HK Grotesk Medium"/>
              </a:rPr>
              <a:t>3</a:t>
            </a:r>
            <a:r>
              <a:rPr lang="en-US" sz="29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72968" y="8075506"/>
            <a:ext cx="8686332" cy="233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DD5F"/>
                </a:solidFill>
                <a:latin typeface="HK Grotesk Medium Bold"/>
              </a:rPr>
              <a:t>p₀</a:t>
            </a:r>
            <a:r>
              <a:rPr lang="en-US" sz="2867">
                <a:solidFill>
                  <a:srgbClr val="000000"/>
                </a:solidFill>
                <a:latin typeface="HK Grotesk Medium"/>
              </a:rPr>
              <a:t> the </a:t>
            </a:r>
            <a:r>
              <a:rPr lang="en-US" sz="2867">
                <a:solidFill>
                  <a:srgbClr val="00DD5F"/>
                </a:solidFill>
                <a:latin typeface="HK Grotesk Medium Bold"/>
              </a:rPr>
              <a:t>objectness score</a:t>
            </a:r>
            <a:r>
              <a:rPr lang="en-US" sz="2867">
                <a:solidFill>
                  <a:srgbClr val="000000"/>
                </a:solidFill>
                <a:latin typeface="HK Grotesk Medium"/>
              </a:rPr>
              <a:t>. It describes the probability that the cell of interest is the centre of the bounding box and is consequently more significant.</a:t>
            </a:r>
          </a:p>
          <a:p>
            <a:pPr algn="just">
              <a:lnSpc>
                <a:spcPts val="3727"/>
              </a:lnSpc>
            </a:pPr>
            <a:r>
              <a:rPr lang="en-US" sz="2867">
                <a:solidFill>
                  <a:srgbClr val="000000"/>
                </a:solidFill>
                <a:latin typeface="HK Grotesk Medium"/>
              </a:rPr>
              <a:t> </a:t>
            </a:r>
          </a:p>
          <a:p>
            <a:pPr algn="just">
              <a:lnSpc>
                <a:spcPts val="372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538454" cy="56569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62492" y="76589"/>
            <a:ext cx="5125380" cy="19042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0469" y="6954308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Bounding box predictions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968" y="2914685"/>
            <a:ext cx="8686332" cy="653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4 box predictions represent the number of attributes describing each candidate bounding box. They are: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- </a:t>
            </a:r>
            <a:r>
              <a:rPr lang="en-US" sz="2855" spc="-8">
                <a:solidFill>
                  <a:srgbClr val="00DD5F"/>
                </a:solidFill>
                <a:latin typeface="HK Grotesk Medium Bold"/>
              </a:rPr>
              <a:t>(tx, ty)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: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the offset of the centre of the bounding box with respect to the cell of interest.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-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(tw, th):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the size of the bounding box, expressed as the scale of the most suitable anchor box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 (for instance, if the anchor box has size 100x100 and the bounding box has size 90x80, then tw = 0.9 and th = 0.8).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23397"/>
            <a:ext cx="3923093" cy="51900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23093" y="623397"/>
            <a:ext cx="4208122" cy="51900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67425" y="0"/>
            <a:ext cx="3908265" cy="27667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0469" y="6954308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Bounding box predictions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31215" y="3180306"/>
            <a:ext cx="9842600" cy="729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8284" indent="-284142" lvl="1">
              <a:lnSpc>
                <a:spcPts val="3421"/>
              </a:lnSpc>
              <a:buFont typeface="Arial"/>
              <a:buChar char="•"/>
            </a:pPr>
            <a:r>
              <a:rPr lang="en-US" sz="2632" spc="-7">
                <a:solidFill>
                  <a:srgbClr val="00DD5F"/>
                </a:solidFill>
                <a:latin typeface="HK Grotesk Medium"/>
              </a:rPr>
              <a:t>tx,ty,tw and th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are predicted as offsets to anchor boxes. They are output after training the neural network.  </a:t>
            </a:r>
          </a:p>
          <a:p>
            <a:pPr algn="just">
              <a:lnSpc>
                <a:spcPts val="3421"/>
              </a:lnSpc>
            </a:pPr>
          </a:p>
          <a:p>
            <a:pPr algn="just" marL="568284" indent="-284142" lvl="1">
              <a:lnSpc>
                <a:spcPts val="3421"/>
              </a:lnSpc>
              <a:buFont typeface="Arial"/>
              <a:buChar char="•"/>
            </a:pPr>
            <a:r>
              <a:rPr lang="en-US" sz="2632" spc="-7">
                <a:solidFill>
                  <a:srgbClr val="000000"/>
                </a:solidFill>
                <a:latin typeface="HK Grotesk Medium"/>
              </a:rPr>
              <a:t>All values must be normalized in order to avoid 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unstable gradients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.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 cx, cy, pw and ph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are divided by the 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width and height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of the image respectively.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 tx and ty 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are passed through the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 sigmoid activation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to make their values 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fall between 0 and 1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421"/>
              </a:lnSpc>
            </a:pPr>
          </a:p>
          <a:p>
            <a:pPr algn="just" marL="568284" indent="-284142" lvl="1">
              <a:lnSpc>
                <a:spcPts val="3421"/>
              </a:lnSpc>
              <a:buFont typeface="Arial"/>
              <a:buChar char="•"/>
            </a:pPr>
            <a:r>
              <a:rPr lang="en-US" sz="2632" spc="-7">
                <a:solidFill>
                  <a:srgbClr val="000000"/>
                </a:solidFill>
                <a:latin typeface="HK Grotesk Medium"/>
              </a:rPr>
              <a:t>Finally we need to multiply the bounding box predictions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 bx, by, bw and bh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to get 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BBx, BBy, BBw and BBh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which gives us absolute values.</a:t>
            </a:r>
          </a:p>
          <a:p>
            <a:pPr algn="just">
              <a:lnSpc>
                <a:spcPts val="3421"/>
              </a:lnSpc>
            </a:pPr>
          </a:p>
          <a:p>
            <a:pPr algn="just" marL="568284" indent="-284142" lvl="1">
              <a:lnSpc>
                <a:spcPts val="3421"/>
              </a:lnSpc>
              <a:buFont typeface="Arial"/>
              <a:buChar char="•"/>
            </a:pPr>
            <a:r>
              <a:rPr lang="en-US" sz="2632" spc="-7">
                <a:solidFill>
                  <a:srgbClr val="000000"/>
                </a:solidFill>
                <a:latin typeface="HK Grotesk Medium"/>
              </a:rPr>
              <a:t>Transforming the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 anchor box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to </a:t>
            </a:r>
            <a:r>
              <a:rPr lang="en-US" sz="2632" spc="-7">
                <a:solidFill>
                  <a:srgbClr val="00DD5F"/>
                </a:solidFill>
                <a:latin typeface="HK Grotesk Medium"/>
              </a:rPr>
              <a:t>predicted bounding box</a:t>
            </a:r>
            <a:r>
              <a:rPr lang="en-US" sz="2632" spc="-7">
                <a:solidFill>
                  <a:srgbClr val="000000"/>
                </a:solidFill>
                <a:latin typeface="HK Grotesk Medium"/>
              </a:rPr>
              <a:t> is called Log-space transform.</a:t>
            </a:r>
          </a:p>
          <a:p>
            <a:pPr algn="just">
              <a:lnSpc>
                <a:spcPts val="3421"/>
              </a:lnSpc>
            </a:pPr>
          </a:p>
          <a:p>
            <a:pPr algn="just">
              <a:lnSpc>
                <a:spcPts val="3421"/>
              </a:lnSpc>
            </a:pPr>
          </a:p>
          <a:p>
            <a:pPr algn="just">
              <a:lnSpc>
                <a:spcPts val="3421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62492" y="76589"/>
            <a:ext cx="5125380" cy="19042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0469" y="441905"/>
            <a:ext cx="5222060" cy="59346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0469" y="6954308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Bounding box predictions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2968" y="2156036"/>
            <a:ext cx="8686332" cy="905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DD5F"/>
                </a:solidFill>
                <a:latin typeface="HK Grotesk Medium"/>
              </a:rPr>
              <a:t>C 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stands for the number of recognizable classes. Therefore,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C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values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{p₁, p₂, …, pc} 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describe the probability that the bounding box belongs 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to each of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the known classes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 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Since most of the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YOLO v3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distributions are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pre-trained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on the dataset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COCO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, which describes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80 different classes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, in our case we will say that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 C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is equal to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80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By using the equation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 (B * (5+C))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we can calculate the predictions for each grid cell. Each grid cell has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B=3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bounding boxes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,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 4 box coordinates (tx,ty,tw,th),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1 objectness score (po)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and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 80 different classes (C)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 </a:t>
            </a:r>
          </a:p>
          <a:p>
            <a:pPr algn="just">
              <a:lnSpc>
                <a:spcPts val="5142"/>
              </a:lnSpc>
            </a:pPr>
            <a:r>
              <a:rPr lang="en-US" sz="3955" spc="-11" u="sng">
                <a:solidFill>
                  <a:srgbClr val="00DD5F"/>
                </a:solidFill>
                <a:latin typeface="HK Grotesk Medium Bold"/>
              </a:rPr>
              <a:t>(</a:t>
            </a:r>
            <a:r>
              <a:rPr lang="en-US" sz="3955" spc="-11">
                <a:solidFill>
                  <a:srgbClr val="00DD5F"/>
                </a:solidFill>
                <a:latin typeface="HK Grotesk Medium Bold"/>
              </a:rPr>
              <a:t>3*(4+1+80)) = 255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0469" y="694545"/>
            <a:ext cx="4528855" cy="58958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11243" y="0"/>
            <a:ext cx="8686332" cy="64363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0469" y="6954308"/>
            <a:ext cx="7942499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Output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11243" y="6552305"/>
            <a:ext cx="8686332" cy="653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Detections are made at layer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 82,94 and 106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For an input size of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416x416x3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we can have an output of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(13,13,255), (26,26,255),(52,52,255)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  <a:r>
              <a:rPr lang="en-US" sz="2855" spc="-8">
                <a:solidFill>
                  <a:srgbClr val="000000"/>
                </a:solidFill>
                <a:latin typeface="HK Grotesk Medium"/>
              </a:rPr>
              <a:t>For an input size of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608x608x3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 we can have an output of </a:t>
            </a:r>
            <a:r>
              <a:rPr lang="en-US" sz="2855" spc="-8">
                <a:solidFill>
                  <a:srgbClr val="00DD5F"/>
                </a:solidFill>
                <a:latin typeface="HK Grotesk Medium"/>
              </a:rPr>
              <a:t>(19,19,255), (38,38,255),(76,76,255)</a:t>
            </a:r>
            <a:r>
              <a:rPr lang="en-US" sz="2855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5850"/>
            <a:ext cx="8330372" cy="309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FFFFFF"/>
                </a:solidFill>
                <a:latin typeface="HK Grotesk Medium Bold"/>
              </a:rPr>
              <a:t>1st Object Detection</a:t>
            </a:r>
          </a:p>
          <a:p>
            <a:pPr>
              <a:lnSpc>
                <a:spcPts val="803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78592" y="1028700"/>
            <a:ext cx="459344" cy="4606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33849" y="3134339"/>
            <a:ext cx="459344" cy="4606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33849" y="5705871"/>
            <a:ext cx="459344" cy="4606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9045" y="3368671"/>
            <a:ext cx="2774111" cy="51350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57542" y="990600"/>
            <a:ext cx="10101758" cy="140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Let's assume the input is 608.The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first detection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occurs at the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82nd layer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and it is responsible for recognizing the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largest subjects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within the image.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2799" y="3096239"/>
            <a:ext cx="10146501" cy="140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Here, after passing through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DarkNet-53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the feature map has a size of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19x19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. For the sake of simplicity, we will now refer to the feature map as an image of size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19x19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ignoring its depth.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799" y="5667771"/>
            <a:ext cx="10334763" cy="233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Therefore, the image is subjected to a convolution operation with kernel size of 1x1. The output of this convolution will have dimensions of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19 x 19 x (B x (5 + C))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where 19x19 refers to the current width and height of the image. And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(3 x (5+80) ) = 255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output for each grid cell.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62288" y="7013418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62288" y="7904989"/>
            <a:ext cx="469481" cy="47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62288" y="8769134"/>
            <a:ext cx="469481" cy="470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885" t="54703" r="0" b="11434"/>
          <a:stretch>
            <a:fillRect/>
          </a:stretch>
        </p:blipFill>
        <p:spPr>
          <a:xfrm flipH="false" flipV="false" rot="0">
            <a:off x="0" y="2670513"/>
            <a:ext cx="18288000" cy="35868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114425"/>
            <a:ext cx="16230600" cy="134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0"/>
              </a:lnSpc>
            </a:pPr>
            <a:r>
              <a:rPr lang="en-US" sz="9627">
                <a:solidFill>
                  <a:srgbClr val="FFFFFF"/>
                </a:solidFill>
                <a:latin typeface="HK Grotesk Medium Bold"/>
              </a:rPr>
              <a:t>Topics to be covered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4667" y="6998271"/>
            <a:ext cx="4264633" cy="5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4"/>
              </a:lnSpc>
            </a:pPr>
            <a:r>
              <a:rPr lang="en-US" sz="3288">
                <a:solidFill>
                  <a:srgbClr val="FFFFFF"/>
                </a:solidFill>
                <a:latin typeface="HK Grotesk Light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4667" y="7854734"/>
            <a:ext cx="4264633" cy="5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4"/>
              </a:lnSpc>
            </a:pPr>
            <a:r>
              <a:rPr lang="en-US" sz="3288">
                <a:solidFill>
                  <a:srgbClr val="FFFFFF"/>
                </a:solidFill>
                <a:latin typeface="HK Grotesk Light"/>
              </a:rPr>
              <a:t>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4667" y="8731034"/>
            <a:ext cx="4264633" cy="5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4"/>
              </a:lnSpc>
            </a:pPr>
            <a:r>
              <a:rPr lang="en-US" sz="3288">
                <a:solidFill>
                  <a:srgbClr val="FFFFFF"/>
                </a:solidFill>
                <a:latin typeface="HK Grotesk Light"/>
              </a:rPr>
              <a:t>Prediction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65648" y="477303"/>
            <a:ext cx="459344" cy="4606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20905" y="2582942"/>
            <a:ext cx="459344" cy="4606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6059" y="5156319"/>
            <a:ext cx="10129335" cy="41120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761726" y="4298551"/>
            <a:ext cx="6934760" cy="55917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144597" y="439203"/>
            <a:ext cx="13226341" cy="93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000000"/>
                </a:solidFill>
                <a:latin typeface="HK Grotesk Light"/>
              </a:rPr>
              <a:t>To recap, three bounding boxes are identified for each image cell, for an overall of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19x19x3 = 1083</a:t>
            </a:r>
            <a:r>
              <a:rPr lang="en-US" sz="2871">
                <a:solidFill>
                  <a:srgbClr val="000000"/>
                </a:solidFill>
                <a:latin typeface="HK Grotesk Light"/>
              </a:rPr>
              <a:t> bounding boxes at the first detection stage.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9854" y="2544842"/>
            <a:ext cx="13271084" cy="140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000000"/>
                </a:solidFill>
                <a:latin typeface="HK Grotesk Light"/>
              </a:rPr>
              <a:t>Each bounding box is described by the following values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(tx, ty, tw, th, p₀, {p₁, p₂, …, pc})</a:t>
            </a:r>
            <a:r>
              <a:rPr lang="en-US" sz="2871">
                <a:solidFill>
                  <a:srgbClr val="000000"/>
                </a:solidFill>
                <a:latin typeface="HK Grotesk Light"/>
              </a:rPr>
              <a:t>. The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class score </a:t>
            </a:r>
            <a:r>
              <a:rPr lang="en-US" sz="2871">
                <a:solidFill>
                  <a:srgbClr val="000000"/>
                </a:solidFill>
                <a:latin typeface="HK Grotesk Light"/>
              </a:rPr>
              <a:t>of each bounding box is given by multiplying the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objectness score </a:t>
            </a:r>
            <a:r>
              <a:rPr lang="en-US" sz="2871">
                <a:solidFill>
                  <a:srgbClr val="000000"/>
                </a:solidFill>
                <a:latin typeface="HK Grotesk Light"/>
              </a:rPr>
              <a:t>by the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highest probability of belonging to a class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 (p₀ x MAX ({p₁, p₂, …, pc}))</a:t>
            </a:r>
            <a:r>
              <a:rPr lang="en-US" sz="2871">
                <a:solidFill>
                  <a:srgbClr val="000000"/>
                </a:solidFill>
                <a:latin typeface="HK Grotesk Light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5850"/>
            <a:ext cx="8330372" cy="309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FFFFFF"/>
                </a:solidFill>
                <a:latin typeface="HK Grotesk Medium Bold"/>
              </a:rPr>
              <a:t>2nd Object Detection</a:t>
            </a:r>
          </a:p>
          <a:p>
            <a:pPr>
              <a:lnSpc>
                <a:spcPts val="803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3194" y="798372"/>
            <a:ext cx="459344" cy="4606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3194" y="3249585"/>
            <a:ext cx="459344" cy="4606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3194" y="6108794"/>
            <a:ext cx="459344" cy="4606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8122" y="3941233"/>
            <a:ext cx="5757872" cy="525643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515607" y="709597"/>
            <a:ext cx="10591889" cy="186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The image of size</a:t>
            </a:r>
            <a:r>
              <a:rPr lang="en-US" sz="2871">
                <a:solidFill>
                  <a:srgbClr val="FFFFFF"/>
                </a:solidFill>
                <a:latin typeface="HK Grotesk Light Italics"/>
              </a:rPr>
              <a:t> </a:t>
            </a:r>
            <a:r>
              <a:rPr lang="en-US" sz="2871">
                <a:solidFill>
                  <a:srgbClr val="00DD5F"/>
                </a:solidFill>
                <a:latin typeface="HK Grotesk Light Italics"/>
              </a:rPr>
              <a:t>19x19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is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up-sampled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to </a:t>
            </a:r>
            <a:r>
              <a:rPr lang="en-US" sz="2871">
                <a:solidFill>
                  <a:srgbClr val="00DD5F"/>
                </a:solidFill>
                <a:latin typeface="HK Grotesk Light Italics"/>
              </a:rPr>
              <a:t>38x38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and passes through several convolutional layers and skip connections. Before the second detection, the image is concatenated to the one coming from the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 61st layer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having the same size of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 38x38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9738" y="3211485"/>
            <a:ext cx="10146501" cy="2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This is because the current image can be thought of as a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low-resolution image, whose features have been widely processed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. Vice versa, the output of the 61st layer is </a:t>
            </a:r>
            <a:r>
              <a:rPr lang="en-US" sz="2871">
                <a:solidFill>
                  <a:srgbClr val="FFFFFF"/>
                </a:solidFill>
                <a:latin typeface="HK Grotesk Light Bold"/>
              </a:rPr>
              <a:t>an image with a higher resolution, whose features have not yet been sufficiently processed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1476" y="6070694"/>
            <a:ext cx="10334763" cy="326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Therefore, combining the two images could potentially improve the detection results.</a:t>
            </a:r>
          </a:p>
          <a:p>
            <a:pPr algn="just">
              <a:lnSpc>
                <a:spcPts val="3733"/>
              </a:lnSpc>
            </a:pPr>
          </a:p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The second object detection occurs at the </a:t>
            </a:r>
            <a:r>
              <a:rPr lang="en-US" sz="2871">
                <a:solidFill>
                  <a:srgbClr val="00DD5F"/>
                </a:solidFill>
                <a:latin typeface="HK Grotesk Light Bold"/>
              </a:rPr>
              <a:t>94th layer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and it is responsible for recognizing the medium-sized subjects within the image. It works exactly like the first detection and this time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38x38x3 = 4332 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candidate bounding boxes are extracted.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3194" y="7490852"/>
            <a:ext cx="459344" cy="4606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5850"/>
            <a:ext cx="8330372" cy="309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FFFFFF"/>
                </a:solidFill>
                <a:latin typeface="HK Grotesk Medium Bold"/>
              </a:rPr>
              <a:t>3rd Object Detection</a:t>
            </a:r>
          </a:p>
          <a:p>
            <a:pPr>
              <a:lnSpc>
                <a:spcPts val="803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06714" y="1650382"/>
            <a:ext cx="459344" cy="4606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3194" y="4689344"/>
            <a:ext cx="459344" cy="4606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35308" y="7260875"/>
            <a:ext cx="459344" cy="4606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4186" y="4006124"/>
            <a:ext cx="8179006" cy="54330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899989" y="1612282"/>
            <a:ext cx="8049336" cy="280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In the same way, before the third detection, the image of size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38x38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is up-sampled to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 76x76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it passes through further convolutional layers and skip connections and it is concatenated to the output of the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36th layer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, having the same size of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76x76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.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1034" y="5111901"/>
            <a:ext cx="8247245" cy="326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FFFFFF"/>
                </a:solidFill>
                <a:latin typeface="HK Grotesk Light"/>
              </a:rPr>
              <a:t>Finally, the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third and last object detection 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occurs at the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106th layer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and it is responsible for recognizing the </a:t>
            </a:r>
            <a:r>
              <a:rPr lang="en-US" sz="2871">
                <a:solidFill>
                  <a:srgbClr val="00DD5F"/>
                </a:solidFill>
                <a:latin typeface="HK Grotesk Light"/>
              </a:rPr>
              <a:t>smaller subjects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 within the image. </a:t>
            </a:r>
          </a:p>
          <a:p>
            <a:pPr algn="just">
              <a:lnSpc>
                <a:spcPts val="3733"/>
              </a:lnSpc>
            </a:pPr>
          </a:p>
          <a:p>
            <a:pPr algn="just">
              <a:lnSpc>
                <a:spcPts val="3733"/>
              </a:lnSpc>
            </a:pPr>
          </a:p>
          <a:p>
            <a:pPr algn="just">
              <a:lnSpc>
                <a:spcPts val="3733"/>
              </a:lnSpc>
            </a:pPr>
            <a:r>
              <a:rPr lang="en-US" sz="2871">
                <a:solidFill>
                  <a:srgbClr val="00DD5F"/>
                </a:solidFill>
                <a:latin typeface="HK Grotesk Light"/>
              </a:rPr>
              <a:t>76x76x3 = 17328 </a:t>
            </a:r>
            <a:r>
              <a:rPr lang="en-US" sz="2871">
                <a:solidFill>
                  <a:srgbClr val="FFFFFF"/>
                </a:solidFill>
                <a:latin typeface="HK Grotesk Light"/>
              </a:rPr>
              <a:t>bounding boxes are extracted at this stage.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06714" y="5150001"/>
            <a:ext cx="459344" cy="4606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06714" y="7456778"/>
            <a:ext cx="459344" cy="4606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137" y="895400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000000"/>
                </a:solidFill>
                <a:latin typeface="HK Grotesk Medium Bold"/>
              </a:rPr>
              <a:t>Non Maximum Supression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7973" y="3879289"/>
            <a:ext cx="14751699" cy="537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2"/>
              </a:lnSpc>
            </a:pPr>
            <a:r>
              <a:rPr lang="en-US" sz="3555" spc="-10">
                <a:solidFill>
                  <a:srgbClr val="000000"/>
                </a:solidFill>
                <a:latin typeface="HK Grotesk Medium"/>
              </a:rPr>
              <a:t>Only one step away, we are nearly there! After the three stages of object detection are completed, we have an overall of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1083+4332+17328 = 22743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candidate bounding boxes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, each with their own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class score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. </a:t>
            </a:r>
          </a:p>
          <a:p>
            <a:pPr algn="just">
              <a:lnSpc>
                <a:spcPts val="4622"/>
              </a:lnSpc>
            </a:pPr>
          </a:p>
          <a:p>
            <a:pPr algn="just">
              <a:lnSpc>
                <a:spcPts val="4362"/>
              </a:lnSpc>
            </a:pPr>
            <a:r>
              <a:rPr lang="en-US" sz="3355" spc="-10">
                <a:solidFill>
                  <a:srgbClr val="000000"/>
                </a:solidFill>
                <a:latin typeface="HK Grotesk Medium"/>
              </a:rPr>
              <a:t>Of course, not all of them represent a good result, so we need to filter them using NMS. This can be done by using the algorithm we implemented in the previous section when we discussed about NMS.</a:t>
            </a: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137" y="895400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000000"/>
                </a:solidFill>
                <a:latin typeface="HK Grotesk Medium Bold"/>
              </a:rPr>
              <a:t>Class Prediction</a:t>
            </a:r>
          </a:p>
          <a:p>
            <a:pPr>
              <a:lnSpc>
                <a:spcPts val="803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35440" y="2931210"/>
            <a:ext cx="14751699" cy="54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7696" indent="-383848" lvl="1">
              <a:lnSpc>
                <a:spcPts val="4622"/>
              </a:lnSpc>
              <a:buFont typeface="Arial"/>
              <a:buChar char="•"/>
            </a:pPr>
            <a:r>
              <a:rPr lang="en-US" sz="3555" spc="-10">
                <a:solidFill>
                  <a:srgbClr val="000000"/>
                </a:solidFill>
                <a:latin typeface="HK Grotesk Medium"/>
              </a:rPr>
              <a:t>Softmax which was implemented in YOLOv2, is 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not used in YOLOv3 for class predictions.</a:t>
            </a:r>
          </a:p>
          <a:p>
            <a:pPr algn="just" marL="767696" indent="-383848" lvl="1">
              <a:lnSpc>
                <a:spcPts val="4622"/>
              </a:lnSpc>
              <a:buFont typeface="Arial"/>
              <a:buChar char="•"/>
            </a:pPr>
            <a:r>
              <a:rPr lang="en-US" sz="3555" spc="-10">
                <a:solidFill>
                  <a:srgbClr val="000000"/>
                </a:solidFill>
                <a:latin typeface="HK Grotesk Medium"/>
              </a:rPr>
              <a:t>Instead, </a:t>
            </a:r>
            <a:r>
              <a:rPr lang="en-US" sz="3555" spc="-10">
                <a:solidFill>
                  <a:srgbClr val="00DD5F"/>
                </a:solidFill>
                <a:latin typeface="HK Grotesk Medium Bold"/>
              </a:rPr>
              <a:t>independent logistic classifiers</a:t>
            </a:r>
            <a:r>
              <a:rPr lang="en-US" sz="3555" spc="-10">
                <a:solidFill>
                  <a:srgbClr val="000000"/>
                </a:solidFill>
                <a:latin typeface="HK Grotesk Medium Bold"/>
              </a:rPr>
              <a:t> 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and </a:t>
            </a:r>
            <a:r>
              <a:rPr lang="en-US" sz="3555" spc="-10">
                <a:solidFill>
                  <a:srgbClr val="00DD5F"/>
                </a:solidFill>
                <a:latin typeface="HK Grotesk Medium Bold"/>
              </a:rPr>
              <a:t>binary cross-entropy loss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 are used. Because there may be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overlapping labels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 for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multilabel classification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 such as if the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YOLOv3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 is moved to other more complex domain such as </a:t>
            </a:r>
            <a:r>
              <a:rPr lang="en-US" sz="3555" spc="-10">
                <a:solidFill>
                  <a:srgbClr val="00DD5F"/>
                </a:solidFill>
                <a:latin typeface="HK Grotesk Medium"/>
              </a:rPr>
              <a:t>Open Images Dataset</a:t>
            </a:r>
            <a:r>
              <a:rPr lang="en-US" sz="3555" spc="-10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462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  <a:p>
            <a:pPr algn="just">
              <a:lnSpc>
                <a:spcPts val="3712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137" y="356272"/>
            <a:ext cx="11373414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000000"/>
                </a:solidFill>
                <a:latin typeface="HK Grotesk Medium"/>
              </a:rPr>
              <a:t>Multi Labels Predictions</a:t>
            </a:r>
          </a:p>
          <a:p>
            <a:pPr>
              <a:lnSpc>
                <a:spcPts val="803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3168" y="6580047"/>
            <a:ext cx="10972800" cy="42950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574511"/>
            <a:ext cx="16626594" cy="637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4430" indent="-312215" lvl="1">
              <a:lnSpc>
                <a:spcPts val="3759"/>
              </a:lnSpc>
              <a:buFont typeface="Arial"/>
              <a:buChar char="•"/>
            </a:pPr>
            <a:r>
              <a:rPr lang="en-US" sz="2892" spc="-8">
                <a:solidFill>
                  <a:srgbClr val="000000"/>
                </a:solidFill>
                <a:latin typeface="HK Grotesk Medium"/>
              </a:rPr>
              <a:t>In some datasets like the </a:t>
            </a:r>
            <a:r>
              <a:rPr lang="en-US" sz="2892" spc="-8">
                <a:solidFill>
                  <a:srgbClr val="00DD5F"/>
                </a:solidFill>
                <a:latin typeface="HK Grotesk Medium Bold"/>
              </a:rPr>
              <a:t>Open Image Dataset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 an object may have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multi labels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. For example, an object can be labeled as a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 woman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 and as a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person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759"/>
              </a:lnSpc>
            </a:pPr>
          </a:p>
          <a:p>
            <a:pPr algn="just" marL="624430" indent="-312215" lvl="1">
              <a:lnSpc>
                <a:spcPts val="3759"/>
              </a:lnSpc>
              <a:buFont typeface="Arial"/>
              <a:buChar char="•"/>
            </a:pPr>
            <a:r>
              <a:rPr lang="en-US" sz="2892" spc="-8">
                <a:solidFill>
                  <a:srgbClr val="000000"/>
                </a:solidFill>
                <a:latin typeface="HK Grotesk Medium"/>
              </a:rPr>
              <a:t>In this dataset, there are many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overlapping labels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. Using a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softmax for class prediction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 imposes the assumption that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each box has exactly one class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, which is often not the case (as in Open Image Dataset).</a:t>
            </a:r>
          </a:p>
          <a:p>
            <a:pPr algn="just">
              <a:lnSpc>
                <a:spcPts val="3759"/>
              </a:lnSpc>
            </a:pPr>
          </a:p>
          <a:p>
            <a:pPr algn="just" marL="624430" indent="-312215" lvl="1">
              <a:lnSpc>
                <a:spcPts val="3759"/>
              </a:lnSpc>
              <a:buFont typeface="Arial"/>
              <a:buChar char="•"/>
            </a:pPr>
            <a:r>
              <a:rPr lang="en-US" sz="2892" spc="-8">
                <a:solidFill>
                  <a:srgbClr val="000000"/>
                </a:solidFill>
                <a:latin typeface="HK Grotesk Medium"/>
              </a:rPr>
              <a:t>For this reason, YOLOv3 does not use a softmax; instead, it simply uses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 independent logistic classiﬁers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 for any class. During training, they used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 binary cross-entropy loss 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for the class predictions. Using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 independent logistic classiﬁers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, an object can be detected </a:t>
            </a:r>
            <a:r>
              <a:rPr lang="en-US" sz="2892" spc="-8">
                <a:solidFill>
                  <a:srgbClr val="00DD5F"/>
                </a:solidFill>
                <a:latin typeface="HK Grotesk Medium"/>
              </a:rPr>
              <a:t>as a woman an as a person at the same time</a:t>
            </a:r>
            <a:r>
              <a:rPr lang="en-US" sz="2892" spc="-8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3019"/>
              </a:lnSpc>
            </a:pPr>
          </a:p>
          <a:p>
            <a:pPr algn="just">
              <a:lnSpc>
                <a:spcPts val="3019"/>
              </a:lnSpc>
            </a:pPr>
          </a:p>
          <a:p>
            <a:pPr algn="just">
              <a:lnSpc>
                <a:spcPts val="301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26124" y="2189765"/>
            <a:ext cx="4948235" cy="55398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4137" y="895400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000000"/>
                </a:solidFill>
                <a:latin typeface="HK Grotesk Medium"/>
              </a:rPr>
              <a:t>Notes</a:t>
            </a:r>
          </a:p>
          <a:p>
            <a:pPr>
              <a:lnSpc>
                <a:spcPts val="80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777" y="2358705"/>
            <a:ext cx="8321223" cy="859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Both </a:t>
            </a:r>
            <a:r>
              <a:rPr lang="en-US" sz="3023" spc="-9">
                <a:solidFill>
                  <a:srgbClr val="000000"/>
                </a:solidFill>
                <a:latin typeface="HK Grotesk Medium"/>
              </a:rPr>
              <a:t>YOLOv2</a:t>
            </a:r>
            <a:r>
              <a:rPr lang="en-US" sz="3023" spc="-9">
                <a:solidFill>
                  <a:srgbClr val="000000"/>
                </a:solidFill>
                <a:latin typeface="HK Grotesk Medium"/>
              </a:rPr>
              <a:t> and YOLOv3 also use Batch Normalization.</a:t>
            </a:r>
          </a:p>
          <a:p>
            <a:pPr algn="just">
              <a:lnSpc>
                <a:spcPts val="3930"/>
              </a:lnSpc>
            </a:pPr>
          </a:p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Leaky ReLU activation function was also used in YOLOv3.</a:t>
            </a:r>
          </a:p>
          <a:p>
            <a:pPr algn="just">
              <a:lnSpc>
                <a:spcPts val="3930"/>
              </a:lnSpc>
            </a:pPr>
          </a:p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There are no max pooling layers in YOLOv3. It uses convolutional layers with stride of 2 to reduce the spatial dimension. This will prevent loss of low level feature since max pooling only selects the maximum number and ignore the rest with in the sliding window.</a:t>
            </a: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156"/>
              </a:lnSpc>
            </a:pPr>
          </a:p>
          <a:p>
            <a:pPr algn="just">
              <a:lnSpc>
                <a:spcPts val="3156"/>
              </a:lnSpc>
            </a:pPr>
          </a:p>
          <a:p>
            <a:pPr algn="just">
              <a:lnSpc>
                <a:spcPts val="3156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84789" y="2976735"/>
            <a:ext cx="7914782" cy="47149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4137" y="895400"/>
            <a:ext cx="7942499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29"/>
              </a:lnSpc>
            </a:pPr>
            <a:r>
              <a:rPr lang="en-US" sz="7299">
                <a:solidFill>
                  <a:srgbClr val="000000"/>
                </a:solidFill>
                <a:latin typeface="HK Grotesk Medium"/>
              </a:rPr>
              <a:t>Performance</a:t>
            </a:r>
          </a:p>
          <a:p>
            <a:pPr>
              <a:lnSpc>
                <a:spcPts val="80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47079" y="2948160"/>
            <a:ext cx="8596921" cy="810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For overall mAP, YOLOv3 performance is dropped significantly.</a:t>
            </a:r>
          </a:p>
          <a:p>
            <a:pPr algn="just">
              <a:lnSpc>
                <a:spcPts val="3930"/>
              </a:lnSpc>
            </a:pPr>
          </a:p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Nevertheless, YOLOv3–608 got 33.0% mAP in 51ms inference time while </a:t>
            </a:r>
            <a:r>
              <a:rPr lang="en-US" sz="3023" spc="-9">
                <a:solidFill>
                  <a:srgbClr val="000000"/>
                </a:solidFill>
                <a:latin typeface="HK Grotesk Medium"/>
              </a:rPr>
              <a:t>RetinaNet-101–50–500</a:t>
            </a:r>
            <a:r>
              <a:rPr lang="en-US" sz="3023" spc="-9">
                <a:solidFill>
                  <a:srgbClr val="000000"/>
                </a:solidFill>
                <a:latin typeface="HK Grotesk Medium"/>
              </a:rPr>
              <a:t> only got 32.5% mAP in 73ms inference time.</a:t>
            </a:r>
          </a:p>
          <a:p>
            <a:pPr algn="just">
              <a:lnSpc>
                <a:spcPts val="3930"/>
              </a:lnSpc>
            </a:pPr>
          </a:p>
          <a:p>
            <a:pPr algn="just" marL="652739" indent="-326370" lvl="1">
              <a:lnSpc>
                <a:spcPts val="3930"/>
              </a:lnSpc>
              <a:buFont typeface="Arial"/>
              <a:buChar char="•"/>
            </a:pPr>
            <a:r>
              <a:rPr lang="en-US" sz="3023" spc="-9">
                <a:solidFill>
                  <a:srgbClr val="000000"/>
                </a:solidFill>
                <a:latin typeface="HK Grotesk Medium"/>
              </a:rPr>
              <a:t>And YOLOv3 is on par with </a:t>
            </a:r>
            <a:r>
              <a:rPr lang="en-US" sz="3023" spc="-9" u="sng">
                <a:solidFill>
                  <a:srgbClr val="000000"/>
                </a:solidFill>
                <a:latin typeface="HK Grotesk Medium"/>
              </a:rPr>
              <a:t>SSD</a:t>
            </a:r>
            <a:r>
              <a:rPr lang="en-US" sz="3023" spc="-9">
                <a:solidFill>
                  <a:srgbClr val="000000"/>
                </a:solidFill>
                <a:latin typeface="HK Grotesk Medium"/>
              </a:rPr>
              <a:t> variants with 3× faster.</a:t>
            </a: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930"/>
              </a:lnSpc>
            </a:pPr>
          </a:p>
          <a:p>
            <a:pPr algn="just">
              <a:lnSpc>
                <a:spcPts val="3156"/>
              </a:lnSpc>
            </a:pPr>
          </a:p>
          <a:p>
            <a:pPr algn="just">
              <a:lnSpc>
                <a:spcPts val="3156"/>
              </a:lnSpc>
            </a:pPr>
          </a:p>
          <a:p>
            <a:pPr algn="just">
              <a:lnSpc>
                <a:spcPts val="315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3114815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2813" t="0" r="22813" b="0"/>
          <a:stretch>
            <a:fillRect/>
          </a:stretch>
        </p:blipFill>
        <p:spPr>
          <a:xfrm flipH="false" flipV="false" rot="0">
            <a:off x="10610850" y="0"/>
            <a:ext cx="767715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82752" y="3076715"/>
            <a:ext cx="8828186" cy="15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DD5F"/>
                </a:solidFill>
                <a:latin typeface="HK Grotesk Light Bold"/>
              </a:rPr>
              <a:t>YOLO v3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is a popular Convolutional Neural Network (CNN) for real-time object detection, published in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 2018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by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J. Redmon et al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14425"/>
            <a:ext cx="8882239" cy="134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0"/>
              </a:lnSpc>
            </a:pPr>
            <a:r>
              <a:rPr lang="en-US" sz="9627">
                <a:solidFill>
                  <a:srgbClr val="000000"/>
                </a:solidFill>
                <a:latin typeface="HK Grotesk Medium Bold"/>
              </a:rPr>
              <a:t>Introduction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5143500"/>
            <a:ext cx="469481" cy="47082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2752" y="5105400"/>
            <a:ext cx="8828186" cy="212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Light"/>
              </a:rPr>
              <a:t>At its release time, it represented the state of the art for this task, ensuring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accurate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and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fast performance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like never before, and even today it is still a more than valid tool.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7699858"/>
            <a:ext cx="469481" cy="4708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82752" y="7661758"/>
            <a:ext cx="8828186" cy="106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Light"/>
              </a:rPr>
              <a:t>With a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Titan X GPU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, it can greatly process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320x320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images at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45 fps (22 ms for inference)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3114815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2813" t="0" r="22813" b="0"/>
          <a:stretch>
            <a:fillRect/>
          </a:stretch>
        </p:blipFill>
        <p:spPr>
          <a:xfrm flipH="false" flipV="false" rot="0">
            <a:off x="10610850" y="0"/>
            <a:ext cx="767715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82752" y="3076715"/>
            <a:ext cx="8828186" cy="15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DD5F"/>
                </a:solidFill>
                <a:latin typeface="HK Grotesk Light"/>
              </a:rPr>
              <a:t> YOLO v3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is the last work handled directly by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J. Redmon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, who can be considered the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father of the YOLO family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14425"/>
            <a:ext cx="8882239" cy="134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0"/>
              </a:lnSpc>
            </a:pPr>
            <a:r>
              <a:rPr lang="en-US" sz="9627">
                <a:solidFill>
                  <a:srgbClr val="000000"/>
                </a:solidFill>
                <a:latin typeface="HK Grotesk Medium Bold"/>
              </a:rPr>
              <a:t>Introduction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5330482"/>
            <a:ext cx="469481" cy="47082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2752" y="5292382"/>
            <a:ext cx="8828186" cy="15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Light"/>
              </a:rPr>
              <a:t>He is said to have left the research in this field after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YOLO v3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 was used for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military purposes unwelcome to the author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.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4137" y="7699858"/>
            <a:ext cx="469481" cy="4708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82752" y="7661758"/>
            <a:ext cx="8828186" cy="106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Light"/>
              </a:rPr>
              <a:t>Moreover, he declared to recognize only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YOLO v4 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as the true worthy successor of </a:t>
            </a:r>
            <a:r>
              <a:rPr lang="en-US" sz="3288">
                <a:solidFill>
                  <a:srgbClr val="00DD5F"/>
                </a:solidFill>
                <a:latin typeface="HK Grotesk Light"/>
              </a:rPr>
              <a:t>YOLO v3</a:t>
            </a:r>
            <a:r>
              <a:rPr lang="en-US" sz="3288">
                <a:solidFill>
                  <a:srgbClr val="000000"/>
                </a:solidFill>
                <a:latin typeface="HK Grotesk Light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404" t="0" r="10404" b="0"/>
          <a:stretch>
            <a:fillRect/>
          </a:stretch>
        </p:blipFill>
        <p:spPr>
          <a:xfrm flipH="false" flipV="false" rot="0">
            <a:off x="0" y="0"/>
            <a:ext cx="814643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827574"/>
            <a:ext cx="469481" cy="47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3263" y="293423"/>
            <a:ext cx="3826512" cy="36943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5263942"/>
            <a:ext cx="469481" cy="4708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7867059"/>
            <a:ext cx="469481" cy="47082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97793" y="4171546"/>
            <a:ext cx="5097451" cy="59196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13481" y="534680"/>
            <a:ext cx="6966811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>
                <a:solidFill>
                  <a:srgbClr val="FFFFFF"/>
                </a:solidFill>
                <a:latin typeface="HK Grotesk Medium Bold"/>
              </a:rPr>
              <a:t>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8075" y="1789474"/>
            <a:ext cx="7605337" cy="285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935">
                <a:solidFill>
                  <a:srgbClr val="FFFFFF"/>
                </a:solidFill>
                <a:latin typeface="HK Grotesk Light"/>
              </a:rPr>
              <a:t>YOLO v3 takes as input images of size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416 ,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608, 832 or 1024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 times the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number of channels 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(3 for RGB images, 1 for grayscale ones).</a:t>
            </a:r>
          </a:p>
          <a:p>
            <a:pPr algn="just">
              <a:lnSpc>
                <a:spcPts val="3815"/>
              </a:lnSpc>
            </a:pPr>
          </a:p>
          <a:p>
            <a:pPr algn="just">
              <a:lnSpc>
                <a:spcPts val="3815"/>
              </a:lnSpc>
            </a:pPr>
            <a:r>
              <a:rPr lang="en-US" sz="2935">
                <a:solidFill>
                  <a:srgbClr val="00DD5F"/>
                </a:solidFill>
                <a:latin typeface="HK Grotesk Light"/>
              </a:rPr>
              <a:t>(N,416,416,3) where N is batch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42345" y="5225842"/>
            <a:ext cx="7651068" cy="190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935">
                <a:solidFill>
                  <a:srgbClr val="FFFFFF"/>
                </a:solidFill>
                <a:latin typeface="HK Grotesk Light"/>
              </a:rPr>
              <a:t>These dimensions are not casual. They must be divisible by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32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. Of course, the network is able to process images of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any size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, as long as they are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resized to the aforementioned dimensions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2345" y="7828959"/>
            <a:ext cx="7651068" cy="142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935">
                <a:solidFill>
                  <a:srgbClr val="FFFFFF"/>
                </a:solidFill>
                <a:latin typeface="HK Grotesk Light"/>
              </a:rPr>
              <a:t>Additionally, you can choose to simply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resize the entire image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 or </a:t>
            </a:r>
            <a:r>
              <a:rPr lang="en-US" sz="2935">
                <a:solidFill>
                  <a:srgbClr val="00DD5F"/>
                </a:solidFill>
                <a:latin typeface="HK Grotesk Light"/>
              </a:rPr>
              <a:t>resize and crop it in order to keep the original aspect ratio</a:t>
            </a:r>
            <a:r>
              <a:rPr lang="en-US" sz="2935">
                <a:solidFill>
                  <a:srgbClr val="FFFFFF"/>
                </a:solidFill>
                <a:latin typeface="HK Grotesk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614646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93014" y="4178770"/>
            <a:ext cx="10798615" cy="566156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885879" y="576546"/>
            <a:ext cx="7820008" cy="379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290" spc="-9">
                <a:solidFill>
                  <a:srgbClr val="00DD5F"/>
                </a:solidFill>
                <a:latin typeface="HK Grotesk Light"/>
              </a:rPr>
              <a:t>Darknet-19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 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classification network is used in 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YOLOv2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 for 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feature extraction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.</a:t>
            </a:r>
          </a:p>
          <a:p>
            <a:pPr>
              <a:lnSpc>
                <a:spcPts val="4277"/>
              </a:lnSpc>
            </a:pPr>
          </a:p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Light"/>
              </a:rPr>
              <a:t>Now, in 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YOLOv3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, a much deeper network 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Darknet-53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 is used, i.e. </a:t>
            </a:r>
            <a:r>
              <a:rPr lang="en-US" sz="3290" spc="-9">
                <a:solidFill>
                  <a:srgbClr val="00DD5F"/>
                </a:solidFill>
                <a:latin typeface="HK Grotesk Light"/>
              </a:rPr>
              <a:t>53 convolutional layers</a:t>
            </a:r>
            <a:r>
              <a:rPr lang="en-US" sz="3290" spc="-9">
                <a:solidFill>
                  <a:srgbClr val="000000"/>
                </a:solidFill>
                <a:latin typeface="HK Grotesk Light"/>
              </a:rPr>
              <a:t>.</a:t>
            </a:r>
          </a:p>
          <a:p>
            <a:pPr>
              <a:lnSpc>
                <a:spcPts val="427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14425"/>
            <a:ext cx="7663622" cy="137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0"/>
              </a:lnSpc>
            </a:pPr>
            <a:r>
              <a:rPr lang="en-US" sz="9627">
                <a:solidFill>
                  <a:srgbClr val="000000"/>
                </a:solidFill>
                <a:latin typeface="HK Grotesk Medium Bold"/>
              </a:rPr>
              <a:t>Architecture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2258581"/>
            <a:ext cx="469481" cy="4708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2841" y="331252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2841" y="2856787"/>
            <a:ext cx="469481" cy="47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8261" y="2729403"/>
            <a:ext cx="5115461" cy="72242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293152"/>
            <a:ext cx="8647104" cy="542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Medium"/>
              </a:rPr>
              <a:t>The new network is a hybrid approach between the network used in 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YOLOv2 (Darknet-19)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 and the 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residual network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, so it has some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 shortcut connections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4277"/>
              </a:lnSpc>
            </a:pPr>
          </a:p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Skip connections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 are another key concept of YOLO v3. It is empirically known that deeper networks struggle with learning simple functions such as the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identity function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427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7460"/>
            <a:ext cx="7663622" cy="137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0"/>
              </a:lnSpc>
            </a:pPr>
            <a:r>
              <a:rPr lang="en-US" sz="9627">
                <a:solidFill>
                  <a:srgbClr val="000000"/>
                </a:solidFill>
                <a:latin typeface="HK Grotesk Medium Bold"/>
              </a:rPr>
              <a:t>Backbone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546995"/>
            <a:ext cx="8838807" cy="396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sz="2918">
                <a:solidFill>
                  <a:srgbClr val="000000"/>
                </a:solidFill>
                <a:latin typeface="HK Grotesk Medium"/>
              </a:rPr>
              <a:t>These functions are well estimated in the very first layers, but their quality degrades as the network gets deeper: Skip connections solve this problem. Usually, in a neural network, the output of a layer constitutes the input of the next one.</a:t>
            </a:r>
          </a:p>
          <a:p>
            <a:pPr algn="just">
              <a:lnSpc>
                <a:spcPts val="3793"/>
              </a:lnSpc>
            </a:pPr>
          </a:p>
          <a:p>
            <a:pPr algn="just">
              <a:lnSpc>
                <a:spcPts val="4443"/>
              </a:lnSpc>
            </a:pPr>
            <a:r>
              <a:rPr lang="en-US" sz="3418">
                <a:solidFill>
                  <a:srgbClr val="000000"/>
                </a:solidFill>
                <a:latin typeface="HK Grotesk Medium"/>
              </a:rPr>
              <a:t>After training on classification the</a:t>
            </a:r>
            <a:r>
              <a:rPr lang="en-US" sz="3418">
                <a:solidFill>
                  <a:srgbClr val="00DD5F"/>
                </a:solidFill>
                <a:latin typeface="HK Grotesk Medium"/>
              </a:rPr>
              <a:t> fully connected layer</a:t>
            </a:r>
            <a:r>
              <a:rPr lang="en-US" sz="3418">
                <a:solidFill>
                  <a:srgbClr val="000000"/>
                </a:solidFill>
                <a:latin typeface="HK Grotesk Medium"/>
              </a:rPr>
              <a:t> is removed from </a:t>
            </a:r>
            <a:r>
              <a:rPr lang="en-US" sz="3418">
                <a:solidFill>
                  <a:srgbClr val="00DD5F"/>
                </a:solidFill>
                <a:latin typeface="HK Grotesk Medium"/>
              </a:rPr>
              <a:t>Darknet-53</a:t>
            </a:r>
            <a:r>
              <a:rPr lang="en-US" sz="3418">
                <a:solidFill>
                  <a:srgbClr val="000000"/>
                </a:solidFill>
                <a:latin typeface="HK Grotesk Medium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2841" y="5575570"/>
            <a:ext cx="469481" cy="4708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702666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3418762"/>
            <a:ext cx="469481" cy="47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6633058"/>
            <a:ext cx="469481" cy="470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729343"/>
            <a:ext cx="7624446" cy="49667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78740" y="664566"/>
            <a:ext cx="8647104" cy="596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Skip connections allow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one layer output to bypass the immediately following layers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, in order to be considered again later.</a:t>
            </a:r>
          </a:p>
          <a:p>
            <a:pPr algn="just">
              <a:lnSpc>
                <a:spcPts val="4277"/>
              </a:lnSpc>
            </a:pPr>
          </a:p>
          <a:p>
            <a:pPr algn="just">
              <a:lnSpc>
                <a:spcPts val="4277"/>
              </a:lnSpc>
            </a:pPr>
          </a:p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With this approach,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the simpler information (referred to as residual block)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 that does not travel through the layers is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stored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; on the other hand, more complex information is extracted by passing through the layers as usual.</a:t>
            </a:r>
          </a:p>
          <a:p>
            <a:pPr algn="just">
              <a:lnSpc>
                <a:spcPts val="427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3960" y="355422"/>
            <a:ext cx="7663622" cy="237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0"/>
              </a:lnSpc>
            </a:pPr>
            <a:r>
              <a:rPr lang="en-US" sz="8427">
                <a:solidFill>
                  <a:srgbClr val="000000"/>
                </a:solidFill>
                <a:latin typeface="HK Grotesk Medium Bold"/>
              </a:rPr>
              <a:t>Skip Connections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8740" y="6594958"/>
            <a:ext cx="8647104" cy="266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Medium"/>
              </a:rPr>
              <a:t>Subsequently, the </a:t>
            </a:r>
            <a:r>
              <a:rPr lang="en-US" sz="3288">
                <a:solidFill>
                  <a:srgbClr val="00DD5F"/>
                </a:solidFill>
                <a:latin typeface="HK Grotesk Medium"/>
              </a:rPr>
              <a:t>simple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 and </a:t>
            </a:r>
            <a:r>
              <a:rPr lang="en-US" sz="3288">
                <a:solidFill>
                  <a:srgbClr val="00DD5F"/>
                </a:solidFill>
                <a:latin typeface="HK Grotesk Medium"/>
              </a:rPr>
              <a:t>complex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 information is combined with a sum operation.</a:t>
            </a:r>
          </a:p>
          <a:p>
            <a:pPr algn="just">
              <a:lnSpc>
                <a:spcPts val="4274"/>
              </a:lnSpc>
            </a:pPr>
            <a:r>
              <a:rPr lang="en-US" sz="3288">
                <a:solidFill>
                  <a:srgbClr val="000000"/>
                </a:solidFill>
                <a:latin typeface="HK Grotesk Medium"/>
              </a:rPr>
              <a:t>Going back to </a:t>
            </a:r>
            <a:r>
              <a:rPr lang="en-US" sz="3288">
                <a:solidFill>
                  <a:srgbClr val="00DD5F"/>
                </a:solidFill>
                <a:latin typeface="HK Grotesk Medium Bold"/>
              </a:rPr>
              <a:t>YOLO v3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, it is made up of </a:t>
            </a:r>
            <a:r>
              <a:rPr lang="en-US" sz="3288">
                <a:solidFill>
                  <a:srgbClr val="00DD5F"/>
                </a:solidFill>
                <a:latin typeface="HK Grotesk Medium"/>
              </a:rPr>
              <a:t>DarkNet-53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 plus </a:t>
            </a:r>
            <a:r>
              <a:rPr lang="en-US" sz="3288">
                <a:solidFill>
                  <a:srgbClr val="00DD5F"/>
                </a:solidFill>
                <a:latin typeface="HK Grotesk Medium"/>
              </a:rPr>
              <a:t>53 additional layers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, for an overall of </a:t>
            </a:r>
            <a:r>
              <a:rPr lang="en-US" sz="3288">
                <a:solidFill>
                  <a:srgbClr val="00DD5F"/>
                </a:solidFill>
                <a:latin typeface="HK Grotesk Medium"/>
              </a:rPr>
              <a:t>106 layers</a:t>
            </a:r>
            <a:r>
              <a:rPr lang="en-US" sz="3288">
                <a:solidFill>
                  <a:srgbClr val="000000"/>
                </a:solidFill>
                <a:latin typeface="HK Grotesk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1028700"/>
            <a:ext cx="469481" cy="47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3744796"/>
            <a:ext cx="469481" cy="47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7581" y="6633058"/>
            <a:ext cx="469481" cy="4708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729343"/>
            <a:ext cx="7624446" cy="49667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78740" y="990600"/>
            <a:ext cx="8647104" cy="488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YOLOv2 struggles with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small objects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. However, with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YOLOv3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 we see 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better performance for small objects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, and that is because of using</a:t>
            </a:r>
            <a:r>
              <a:rPr lang="en-US" sz="3290" spc="-9">
                <a:solidFill>
                  <a:srgbClr val="00DD5F"/>
                </a:solidFill>
                <a:latin typeface="HK Grotesk Medium Bold"/>
              </a:rPr>
              <a:t> short-cut connections</a:t>
            </a:r>
            <a:r>
              <a:rPr lang="en-US" sz="3290" spc="-9">
                <a:solidFill>
                  <a:srgbClr val="000000"/>
                </a:solidFill>
                <a:latin typeface="HK Grotesk Medium Bold"/>
              </a:rPr>
              <a:t>. </a:t>
            </a:r>
          </a:p>
          <a:p>
            <a:pPr algn="just">
              <a:lnSpc>
                <a:spcPts val="4277"/>
              </a:lnSpc>
            </a:pPr>
          </a:p>
          <a:p>
            <a:pPr algn="just">
              <a:lnSpc>
                <a:spcPts val="4277"/>
              </a:lnSpc>
            </a:pPr>
            <a:r>
              <a:rPr lang="en-US" sz="3290" spc="-9">
                <a:solidFill>
                  <a:srgbClr val="000000"/>
                </a:solidFill>
                <a:latin typeface="HK Grotesk Medium"/>
              </a:rPr>
              <a:t>Using these 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connections method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 allows us to get 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more ﬁner-grained information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 from the </a:t>
            </a:r>
            <a:r>
              <a:rPr lang="en-US" sz="3290" spc="-9">
                <a:solidFill>
                  <a:srgbClr val="00DD5F"/>
                </a:solidFill>
                <a:latin typeface="HK Grotesk Medium"/>
              </a:rPr>
              <a:t>earlier feature map</a:t>
            </a:r>
            <a:r>
              <a:rPr lang="en-US" sz="3290" spc="-9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427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3960" y="355422"/>
            <a:ext cx="7663622" cy="237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0"/>
              </a:lnSpc>
            </a:pPr>
            <a:r>
              <a:rPr lang="en-US" sz="8427">
                <a:solidFill>
                  <a:srgbClr val="000000"/>
                </a:solidFill>
                <a:latin typeface="HK Grotesk Medium Bold"/>
              </a:rPr>
              <a:t>Skip Connections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8740" y="6594958"/>
            <a:ext cx="8647104" cy="212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4"/>
              </a:lnSpc>
            </a:pPr>
            <a:r>
              <a:rPr lang="en-US" sz="3288" spc="-9">
                <a:solidFill>
                  <a:srgbClr val="000000"/>
                </a:solidFill>
                <a:latin typeface="HK Grotesk Medium"/>
              </a:rPr>
              <a:t>However comparing to the previous version, </a:t>
            </a:r>
            <a:r>
              <a:rPr lang="en-US" sz="3288" spc="-9">
                <a:solidFill>
                  <a:srgbClr val="00DD5F"/>
                </a:solidFill>
                <a:latin typeface="HK Grotesk Medium"/>
              </a:rPr>
              <a:t>YOLOv3</a:t>
            </a:r>
            <a:r>
              <a:rPr lang="en-US" sz="3288" spc="-9">
                <a:solidFill>
                  <a:srgbClr val="000000"/>
                </a:solidFill>
                <a:latin typeface="HK Grotesk Medium"/>
              </a:rPr>
              <a:t> has worse performance on </a:t>
            </a:r>
            <a:r>
              <a:rPr lang="en-US" sz="3288" spc="-9">
                <a:solidFill>
                  <a:srgbClr val="00DD5F"/>
                </a:solidFill>
                <a:latin typeface="HK Grotesk Medium"/>
              </a:rPr>
              <a:t>medium and larger size objects</a:t>
            </a:r>
            <a:r>
              <a:rPr lang="en-US" sz="3288" spc="-9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just">
              <a:lnSpc>
                <a:spcPts val="42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DAFJoeFrU6E</dc:identifier>
  <dcterms:modified xsi:type="dcterms:W3CDTF">2011-08-01T06:04:30Z</dcterms:modified>
  <cp:revision>1</cp:revision>
  <dc:title>YOLOv3</dc:title>
</cp:coreProperties>
</file>